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2" d="100"/>
          <a:sy n="102" d="100"/>
        </p:scale>
        <p:origin x="11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2613D-6307-4911-9A13-144E011195B4}"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8EE642-79A3-4655-BA74-8DBFA45ACB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2613D-6307-4911-9A13-144E011195B4}" type="datetimeFigureOut">
              <a:rPr lang="en-US" smtClean="0"/>
              <a:pPr/>
              <a:t>12/31/2019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EE642-79A3-4655-BA74-8DBFA45ACB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209799"/>
          </a:xfrm>
        </p:spPr>
        <p:txBody>
          <a:bodyPr/>
          <a:lstStyle/>
          <a:p>
            <a:r>
              <a:rPr lang="en-US" b="1" dirty="0" smtClean="0">
                <a:solidFill>
                  <a:srgbClr val="FF0000"/>
                </a:solidFill>
                <a:latin typeface="Adobe Garamond Pro" panose="02020502060506020403" pitchFamily="18" charset="0"/>
              </a:rPr>
              <a:t>BELL’S  DIARRHOEA</a:t>
            </a:r>
            <a:endParaRPr lang="en-US" b="1" dirty="0">
              <a:solidFill>
                <a:srgbClr val="FF0000"/>
              </a:solidFill>
              <a:latin typeface="Adobe Garamond Pro" panose="02020502060506020403" pitchFamily="18" charset="0"/>
            </a:endParaRPr>
          </a:p>
        </p:txBody>
      </p:sp>
      <p:sp>
        <p:nvSpPr>
          <p:cNvPr id="3" name="TextBox 2"/>
          <p:cNvSpPr txBox="1"/>
          <p:nvPr/>
        </p:nvSpPr>
        <p:spPr>
          <a:xfrm>
            <a:off x="4572000" y="4343400"/>
            <a:ext cx="4038600" cy="2031325"/>
          </a:xfrm>
          <a:prstGeom prst="rect">
            <a:avLst/>
          </a:prstGeom>
          <a:noFill/>
        </p:spPr>
        <p:txBody>
          <a:bodyPr wrap="square" rtlCol="0">
            <a:spAutoFit/>
          </a:bodyPr>
          <a:lstStyle/>
          <a:p>
            <a:r>
              <a:rPr lang="en-US" b="1" dirty="0" smtClean="0">
                <a:solidFill>
                  <a:schemeClr val="tx2">
                    <a:lumMod val="50000"/>
                  </a:schemeClr>
                </a:solidFill>
                <a:latin typeface="Arno Pro Smbd Display" panose="02020702050506020403" pitchFamily="18" charset="0"/>
              </a:rPr>
              <a:t>DR. </a:t>
            </a:r>
            <a:r>
              <a:rPr lang="en-US" b="1" dirty="0">
                <a:solidFill>
                  <a:schemeClr val="tx2">
                    <a:lumMod val="50000"/>
                  </a:schemeClr>
                </a:solidFill>
                <a:latin typeface="Arno Pro Smbd Display" panose="02020702050506020403" pitchFamily="18" charset="0"/>
              </a:rPr>
              <a:t>CHANDRA </a:t>
            </a:r>
            <a:r>
              <a:rPr lang="en-US" b="1" dirty="0" smtClean="0">
                <a:solidFill>
                  <a:schemeClr val="tx2">
                    <a:lumMod val="50000"/>
                  </a:schemeClr>
                </a:solidFill>
                <a:latin typeface="Arno Pro Smbd Display" panose="02020702050506020403" pitchFamily="18" charset="0"/>
              </a:rPr>
              <a:t>HASAN  .C. </a:t>
            </a:r>
            <a:r>
              <a:rPr lang="en-US" b="1" dirty="0">
                <a:solidFill>
                  <a:schemeClr val="tx2">
                    <a:lumMod val="50000"/>
                  </a:schemeClr>
                </a:solidFill>
                <a:latin typeface="Arno Pro Smbd Display" panose="02020702050506020403" pitchFamily="18" charset="0"/>
              </a:rPr>
              <a:t>M</a:t>
            </a:r>
            <a:r>
              <a:rPr lang="en-US" b="1">
                <a:solidFill>
                  <a:schemeClr val="tx2">
                    <a:lumMod val="50000"/>
                  </a:schemeClr>
                </a:solidFill>
                <a:latin typeface="Arno Pro Smbd Display" panose="02020702050506020403" pitchFamily="18" charset="0"/>
              </a:rPr>
              <a:t>, </a:t>
            </a:r>
            <a:r>
              <a:rPr lang="en-US" b="1" smtClean="0">
                <a:solidFill>
                  <a:schemeClr val="tx2">
                    <a:lumMod val="50000"/>
                  </a:schemeClr>
                </a:solidFill>
                <a:latin typeface="Arno Pro Smbd Display" panose="02020702050506020403" pitchFamily="18" charset="0"/>
              </a:rPr>
              <a:t>M.D.(</a:t>
            </a:r>
            <a:r>
              <a:rPr lang="en-US" b="1" dirty="0" err="1">
                <a:solidFill>
                  <a:schemeClr val="tx2">
                    <a:lumMod val="50000"/>
                  </a:schemeClr>
                </a:solidFill>
                <a:latin typeface="Arno Pro Smbd Display" panose="02020702050506020403" pitchFamily="18" charset="0"/>
              </a:rPr>
              <a:t>Hom</a:t>
            </a:r>
            <a:r>
              <a:rPr lang="en-US" b="1" dirty="0">
                <a:solidFill>
                  <a:schemeClr val="tx2">
                    <a:lumMod val="50000"/>
                  </a:schemeClr>
                </a:solidFill>
                <a:latin typeface="Arno Pro Smbd Display" panose="02020702050506020403" pitchFamily="18" charset="0"/>
              </a:rPr>
              <a:t>),</a:t>
            </a:r>
            <a:br>
              <a:rPr lang="en-US" b="1" dirty="0">
                <a:solidFill>
                  <a:schemeClr val="tx2">
                    <a:lumMod val="50000"/>
                  </a:schemeClr>
                </a:solidFill>
                <a:latin typeface="Arno Pro Smbd Display" panose="02020702050506020403" pitchFamily="18" charset="0"/>
              </a:rPr>
            </a:br>
            <a:r>
              <a:rPr lang="en-US" b="1" dirty="0">
                <a:solidFill>
                  <a:schemeClr val="tx2">
                    <a:lumMod val="50000"/>
                  </a:schemeClr>
                </a:solidFill>
                <a:latin typeface="Arno Pro Smbd Display" panose="02020702050506020403" pitchFamily="18" charset="0"/>
              </a:rPr>
              <a:t>ASSOCIATE PROFESSOR,</a:t>
            </a:r>
            <a:br>
              <a:rPr lang="en-US" b="1" dirty="0">
                <a:solidFill>
                  <a:schemeClr val="tx2">
                    <a:lumMod val="50000"/>
                  </a:schemeClr>
                </a:solidFill>
                <a:latin typeface="Arno Pro Smbd Display" panose="02020702050506020403" pitchFamily="18" charset="0"/>
              </a:rPr>
            </a:br>
            <a:r>
              <a:rPr lang="en-US" b="1" dirty="0">
                <a:solidFill>
                  <a:schemeClr val="tx2">
                    <a:lumMod val="50000"/>
                  </a:schemeClr>
                </a:solidFill>
                <a:latin typeface="Arno Pro Smbd Display" panose="02020702050506020403" pitchFamily="18" charset="0"/>
              </a:rPr>
              <a:t>DEPT OF REPERTORY,</a:t>
            </a:r>
            <a:br>
              <a:rPr lang="en-US" b="1" dirty="0">
                <a:solidFill>
                  <a:schemeClr val="tx2">
                    <a:lumMod val="50000"/>
                  </a:schemeClr>
                </a:solidFill>
                <a:latin typeface="Arno Pro Smbd Display" panose="02020702050506020403" pitchFamily="18" charset="0"/>
              </a:rPr>
            </a:br>
            <a:r>
              <a:rPr lang="en-US" b="1" dirty="0">
                <a:solidFill>
                  <a:schemeClr val="tx2">
                    <a:lumMod val="50000"/>
                  </a:schemeClr>
                </a:solidFill>
                <a:latin typeface="Arno Pro Smbd Display" panose="02020702050506020403" pitchFamily="18" charset="0"/>
              </a:rPr>
              <a:t>SARADA KRISHNA HOMOEOPATHIC MEDICAL COLLEGE,</a:t>
            </a:r>
            <a:br>
              <a:rPr lang="en-US" b="1" dirty="0">
                <a:solidFill>
                  <a:schemeClr val="tx2">
                    <a:lumMod val="50000"/>
                  </a:schemeClr>
                </a:solidFill>
                <a:latin typeface="Arno Pro Smbd Display" panose="02020702050506020403" pitchFamily="18" charset="0"/>
              </a:rPr>
            </a:br>
            <a:r>
              <a:rPr lang="en-US" b="1" dirty="0">
                <a:solidFill>
                  <a:schemeClr val="tx2">
                    <a:lumMod val="50000"/>
                  </a:schemeClr>
                </a:solidFill>
                <a:latin typeface="Arno Pro Smbd Display" panose="02020702050506020403" pitchFamily="18" charset="0"/>
              </a:rPr>
              <a:t>KULASEKHARAM</a:t>
            </a:r>
            <a:r>
              <a:rPr lang="en-IN" b="1" dirty="0">
                <a:solidFill>
                  <a:schemeClr val="tx2">
                    <a:lumMod val="50000"/>
                  </a:schemeClr>
                </a:solidFill>
                <a:latin typeface="Arno Pro Smbd Display" panose="02020702050506020403" pitchFamily="18" charset="0"/>
              </a:rPr>
              <a:t/>
            </a:r>
            <a:br>
              <a:rPr lang="en-IN" b="1" dirty="0">
                <a:solidFill>
                  <a:schemeClr val="tx2">
                    <a:lumMod val="50000"/>
                  </a:schemeClr>
                </a:solidFill>
                <a:latin typeface="Arno Pro Smbd Display" panose="02020702050506020403" pitchFamily="18" charset="0"/>
              </a:rPr>
            </a:br>
            <a:endParaRPr lang="en-IN" dirty="0">
              <a:latin typeface="Arno Pro Smbd Display" panose="020207020505060204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viz, cactus, euphorb, opuntia and castoreum and five of much valuable has been added, viz, acetic acid, crotalus, angustura, carbolic acid and valeriana.</a:t>
            </a:r>
          </a:p>
          <a:p>
            <a:pPr>
              <a:buNone/>
            </a:pPr>
            <a:r>
              <a:rPr lang="en-US" sz="2800" dirty="0" smtClean="0">
                <a:solidFill>
                  <a:srgbClr val="7030A0"/>
                </a:solidFill>
              </a:rPr>
              <a:t>             Dr.Samuel.A.Kimbel gave valuable assistance in this revision and DR.J.G.Allen and DR.W. Jefferson Gruernsey have furnished annotated copies of the earlier edition. Many others also contributed observations and suggestions.</a:t>
            </a:r>
          </a:p>
          <a:p>
            <a:pPr>
              <a:buNone/>
            </a:pPr>
            <a:r>
              <a:rPr lang="en-US" sz="2800" b="1" dirty="0" smtClean="0">
                <a:solidFill>
                  <a:srgbClr val="7030A0"/>
                </a:solidFill>
              </a:rPr>
              <a:t>           Fourth edition: </a:t>
            </a:r>
            <a:r>
              <a:rPr lang="en-US" sz="2800" dirty="0" smtClean="0">
                <a:solidFill>
                  <a:srgbClr val="7030A0"/>
                </a:solidFill>
              </a:rPr>
              <a:t>The fourth edition was published in 1896. The contents of fourth edition are thoroughly revised and re - reversions done and renewed comparison with all the materia medica available during the time, no remedies were added and omitted.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b="1" dirty="0" smtClean="0"/>
              <a:t>     </a:t>
            </a:r>
            <a:r>
              <a:rPr lang="en-US" b="1" dirty="0" smtClean="0">
                <a:solidFill>
                  <a:srgbClr val="7030A0"/>
                </a:solidFill>
              </a:rPr>
              <a:t>Plan and construction: </a:t>
            </a:r>
            <a:r>
              <a:rPr lang="en-US" sz="2800" dirty="0" smtClean="0">
                <a:solidFill>
                  <a:srgbClr val="7030A0"/>
                </a:solidFill>
              </a:rPr>
              <a:t>The book has been dived in to two main parts, part ‘I’ is therapeutic part, and part ‘II’ is the repertory part.</a:t>
            </a:r>
          </a:p>
          <a:p>
            <a:pPr>
              <a:buNone/>
            </a:pPr>
            <a:r>
              <a:rPr lang="en-US" sz="2800" dirty="0" smtClean="0">
                <a:solidFill>
                  <a:srgbClr val="7030A0"/>
                </a:solidFill>
              </a:rPr>
              <a:t>            Part ‘I’ contain the remedies and their indications. This work is intended to apply to all loose evacuations of the bowels, and to describe them, their aggravations, ameliorations with their immediate accompaniments and general accompanying symptoms.</a:t>
            </a:r>
          </a:p>
          <a:p>
            <a:pPr>
              <a:buNone/>
            </a:pPr>
            <a:r>
              <a:rPr lang="en-US" sz="2800" dirty="0" smtClean="0">
                <a:solidFill>
                  <a:srgbClr val="7030A0"/>
                </a:solidFill>
              </a:rPr>
              <a:t>             In each remedies symptoms are arranged as the following:</a:t>
            </a:r>
          </a:p>
          <a:p>
            <a:pPr>
              <a:buNone/>
            </a:pPr>
            <a:r>
              <a:rPr lang="en-US" sz="2800" dirty="0" smtClean="0">
                <a:solidFill>
                  <a:srgbClr val="7030A0"/>
                </a:solidFill>
              </a:rPr>
              <a:t>              1, stool                           2, aggravation</a:t>
            </a:r>
          </a:p>
          <a:p>
            <a:pPr>
              <a:buNone/>
            </a:pPr>
            <a:r>
              <a:rPr lang="en-US" sz="2800" dirty="0" smtClean="0">
                <a:solidFill>
                  <a:srgbClr val="7030A0"/>
                </a:solidFill>
              </a:rPr>
              <a:t>              3, amelioration             4,before stool</a:t>
            </a:r>
          </a:p>
          <a:p>
            <a:pPr>
              <a:buNone/>
            </a:pPr>
            <a:r>
              <a:rPr lang="en-US" sz="2800" dirty="0" smtClean="0">
                <a:solidFill>
                  <a:srgbClr val="7030A0"/>
                </a:solidFill>
              </a:rPr>
              <a:t>              5, during stool              6, after stool</a:t>
            </a:r>
          </a:p>
          <a:p>
            <a:pPr>
              <a:buNone/>
            </a:pPr>
            <a:r>
              <a:rPr lang="en-US" sz="2800" dirty="0" smtClean="0">
                <a:solidFill>
                  <a:srgbClr val="7030A0"/>
                </a:solidFill>
              </a:rPr>
              <a:t>              7, accompaniments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Autofit/>
          </a:bodyPr>
          <a:lstStyle/>
          <a:p>
            <a:pPr>
              <a:buNone/>
            </a:pPr>
            <a:r>
              <a:rPr lang="en-US" sz="2800" dirty="0" smtClean="0">
                <a:solidFill>
                  <a:srgbClr val="7030A0"/>
                </a:solidFill>
              </a:rPr>
              <a:t>          The character of the stool is mentioned first. Under the heading aggravation and amelioration, those influences are given which affect the stool, and also those which act as an excited cause of the attack</a:t>
            </a:r>
          </a:p>
          <a:p>
            <a:pPr>
              <a:buNone/>
            </a:pPr>
            <a:r>
              <a:rPr lang="en-US" sz="2800" dirty="0" smtClean="0">
                <a:solidFill>
                  <a:srgbClr val="7030A0"/>
                </a:solidFill>
              </a:rPr>
              <a:t>             The concomitants of the stool have been studied and observed and mentioned with much care.</a:t>
            </a:r>
          </a:p>
          <a:p>
            <a:pPr>
              <a:buNone/>
            </a:pPr>
            <a:r>
              <a:rPr lang="en-US" sz="2800" dirty="0" smtClean="0">
                <a:solidFill>
                  <a:srgbClr val="7030A0"/>
                </a:solidFill>
              </a:rPr>
              <a:t>              The general accompaniments include all the symptoms that occurring during the attack.</a:t>
            </a:r>
          </a:p>
          <a:p>
            <a:pPr>
              <a:buNone/>
            </a:pPr>
            <a:r>
              <a:rPr lang="en-US" sz="2800" dirty="0" smtClean="0">
                <a:solidFill>
                  <a:srgbClr val="7030A0"/>
                </a:solidFill>
              </a:rPr>
              <a:t>              Under each of the best known remedies some symptoms is found italicized. These it will be under stood are the symptoms which have been most frequently observed, and which also serve to most sharply distinguish the remedy from others.</a:t>
            </a:r>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buNone/>
            </a:pPr>
            <a:r>
              <a:rPr lang="en-US" sz="2800" dirty="0" smtClean="0">
                <a:solidFill>
                  <a:srgbClr val="7030A0"/>
                </a:solidFill>
              </a:rPr>
              <a:t>         While the characteristic symptoms are printed in black types.</a:t>
            </a:r>
          </a:p>
          <a:p>
            <a:pPr>
              <a:buNone/>
            </a:pPr>
            <a:r>
              <a:rPr lang="en-US" sz="2800" dirty="0" smtClean="0">
                <a:solidFill>
                  <a:srgbClr val="7030A0"/>
                </a:solidFill>
              </a:rPr>
              <a:t>          Therapeutic part contain 141 remedies.</a:t>
            </a:r>
          </a:p>
          <a:p>
            <a:pPr>
              <a:buNone/>
            </a:pPr>
            <a:r>
              <a:rPr lang="en-US" sz="2800" dirty="0" smtClean="0">
                <a:solidFill>
                  <a:srgbClr val="7030A0"/>
                </a:solidFill>
              </a:rPr>
              <a:t>           The part two the repertory part, which has following sections (i.e.) 5 sections.</a:t>
            </a:r>
          </a:p>
          <a:p>
            <a:pPr>
              <a:buNone/>
            </a:pPr>
            <a:r>
              <a:rPr lang="en-US" sz="2800" dirty="0" smtClean="0">
                <a:solidFill>
                  <a:srgbClr val="7030A0"/>
                </a:solidFill>
              </a:rPr>
              <a:t>                1,Pathological names.</a:t>
            </a:r>
          </a:p>
          <a:p>
            <a:pPr>
              <a:buNone/>
            </a:pPr>
            <a:r>
              <a:rPr lang="en-US" sz="2800" dirty="0" smtClean="0">
                <a:solidFill>
                  <a:srgbClr val="7030A0"/>
                </a:solidFill>
              </a:rPr>
              <a:t>                2, Character of stool.</a:t>
            </a:r>
          </a:p>
          <a:p>
            <a:pPr>
              <a:buNone/>
            </a:pPr>
            <a:r>
              <a:rPr lang="en-US" sz="2800" dirty="0" smtClean="0">
                <a:solidFill>
                  <a:srgbClr val="7030A0"/>
                </a:solidFill>
              </a:rPr>
              <a:t>                3, Conditions of the stool and of accompanying symptoms.</a:t>
            </a:r>
          </a:p>
          <a:p>
            <a:pPr>
              <a:buNone/>
            </a:pPr>
            <a:r>
              <a:rPr lang="en-US" sz="2800" dirty="0" smtClean="0">
                <a:solidFill>
                  <a:srgbClr val="7030A0"/>
                </a:solidFill>
              </a:rPr>
              <a:t>                      a, Aggravations.</a:t>
            </a:r>
          </a:p>
          <a:p>
            <a:pPr>
              <a:buNone/>
            </a:pPr>
            <a:r>
              <a:rPr lang="en-US" sz="2800" dirty="0" smtClean="0">
                <a:solidFill>
                  <a:srgbClr val="7030A0"/>
                </a:solidFill>
              </a:rPr>
              <a:t>                      b, Ameliorations.</a:t>
            </a:r>
          </a:p>
          <a:p>
            <a:pPr>
              <a:buNone/>
            </a:pPr>
            <a:r>
              <a:rPr lang="en-US" sz="2800" dirty="0" smtClean="0">
                <a:solidFill>
                  <a:srgbClr val="7030A0"/>
                </a:solidFill>
              </a:rPr>
              <a:t>              4, Accompaniments of the evacuation.</a:t>
            </a:r>
          </a:p>
          <a:p>
            <a:pPr>
              <a:buNone/>
            </a:pPr>
            <a:r>
              <a:rPr lang="en-US" sz="2800" dirty="0" smtClean="0">
                <a:solidFill>
                  <a:srgbClr val="7030A0"/>
                </a:solidFill>
              </a:rPr>
              <a:t>                     a, Before stool.</a:t>
            </a:r>
          </a:p>
          <a:p>
            <a:pPr>
              <a:buNone/>
            </a:pPr>
            <a:r>
              <a:rPr lang="en-US" sz="2800" dirty="0" smtClean="0">
                <a:solidFill>
                  <a:srgbClr val="7030A0"/>
                </a:solidFill>
              </a:rPr>
              <a:t>                     b, During stool.</a:t>
            </a:r>
          </a:p>
          <a:p>
            <a:pPr>
              <a:buNone/>
            </a:pPr>
            <a:r>
              <a:rPr lang="en-US" sz="2800" dirty="0" smtClean="0">
                <a:solidFill>
                  <a:srgbClr val="7030A0"/>
                </a:solidFill>
              </a:rPr>
              <a:t>                     c, After stool.</a:t>
            </a:r>
          </a:p>
          <a:p>
            <a:pPr>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400800"/>
          </a:xfrm>
        </p:spPr>
        <p:txBody>
          <a:bodyPr>
            <a:normAutofit/>
          </a:bodyPr>
          <a:lstStyle/>
          <a:p>
            <a:pPr>
              <a:buNone/>
            </a:pPr>
            <a:r>
              <a:rPr lang="en-US" sz="2800" dirty="0" smtClean="0">
                <a:solidFill>
                  <a:srgbClr val="7030A0"/>
                </a:solidFill>
              </a:rPr>
              <a:t>           5, General accompaniments. (23 sections).</a:t>
            </a:r>
          </a:p>
          <a:p>
            <a:pPr>
              <a:buNone/>
            </a:pPr>
            <a:r>
              <a:rPr lang="en-US" sz="2800" dirty="0" smtClean="0">
                <a:solidFill>
                  <a:srgbClr val="7030A0"/>
                </a:solidFill>
              </a:rPr>
              <a:t>                    1, Mind and mood.</a:t>
            </a:r>
          </a:p>
          <a:p>
            <a:pPr>
              <a:buNone/>
            </a:pPr>
            <a:r>
              <a:rPr lang="en-US" sz="2800" dirty="0" smtClean="0">
                <a:solidFill>
                  <a:srgbClr val="7030A0"/>
                </a:solidFill>
              </a:rPr>
              <a:t>                    2, Head.</a:t>
            </a:r>
          </a:p>
          <a:p>
            <a:pPr>
              <a:buNone/>
            </a:pPr>
            <a:r>
              <a:rPr lang="en-US" sz="2800" dirty="0" smtClean="0">
                <a:solidFill>
                  <a:srgbClr val="7030A0"/>
                </a:solidFill>
              </a:rPr>
              <a:t>                    3, Eyes and ears.</a:t>
            </a:r>
          </a:p>
          <a:p>
            <a:pPr>
              <a:buNone/>
            </a:pPr>
            <a:r>
              <a:rPr lang="en-US" sz="2800" dirty="0" smtClean="0">
                <a:solidFill>
                  <a:srgbClr val="7030A0"/>
                </a:solidFill>
              </a:rPr>
              <a:t>                    4, Nose.</a:t>
            </a:r>
          </a:p>
          <a:p>
            <a:pPr>
              <a:buNone/>
            </a:pPr>
            <a:r>
              <a:rPr lang="en-US" sz="2800" dirty="0" smtClean="0">
                <a:solidFill>
                  <a:srgbClr val="7030A0"/>
                </a:solidFill>
              </a:rPr>
              <a:t>                    5, Face.</a:t>
            </a:r>
          </a:p>
          <a:p>
            <a:pPr>
              <a:buNone/>
            </a:pPr>
            <a:r>
              <a:rPr lang="en-US" sz="2800" dirty="0" smtClean="0">
                <a:solidFill>
                  <a:srgbClr val="7030A0"/>
                </a:solidFill>
              </a:rPr>
              <a:t>                    6, Mouth</a:t>
            </a:r>
          </a:p>
          <a:p>
            <a:pPr>
              <a:buNone/>
            </a:pPr>
            <a:r>
              <a:rPr lang="en-US" sz="2800" dirty="0" smtClean="0">
                <a:solidFill>
                  <a:srgbClr val="7030A0"/>
                </a:solidFill>
              </a:rPr>
              <a:t>                    7, Throat.</a:t>
            </a:r>
          </a:p>
          <a:p>
            <a:pPr>
              <a:buNone/>
            </a:pPr>
            <a:r>
              <a:rPr lang="en-US" sz="2800" dirty="0" smtClean="0">
                <a:solidFill>
                  <a:srgbClr val="7030A0"/>
                </a:solidFill>
              </a:rPr>
              <a:t>                    8,Oesophagus.</a:t>
            </a:r>
          </a:p>
          <a:p>
            <a:pPr>
              <a:buNone/>
            </a:pPr>
            <a:r>
              <a:rPr lang="en-US" sz="2800" dirty="0" smtClean="0">
                <a:solidFill>
                  <a:srgbClr val="7030A0"/>
                </a:solidFill>
              </a:rPr>
              <a:t>                    9, Appetite.</a:t>
            </a:r>
          </a:p>
          <a:p>
            <a:pPr>
              <a:buNone/>
            </a:pPr>
            <a:r>
              <a:rPr lang="en-US" sz="2800" dirty="0" smtClean="0">
                <a:solidFill>
                  <a:srgbClr val="7030A0"/>
                </a:solidFill>
              </a:rPr>
              <a:t>                   10, Eructation.</a:t>
            </a:r>
          </a:p>
          <a:p>
            <a:pPr>
              <a:buNone/>
            </a:pPr>
            <a:r>
              <a:rPr lang="en-US" sz="2800" dirty="0" smtClean="0">
                <a:solidFill>
                  <a:srgbClr val="7030A0"/>
                </a:solidFill>
              </a:rPr>
              <a:t>                   11, Nausea and vomiting.</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pPr>
              <a:buNone/>
            </a:pPr>
            <a:r>
              <a:rPr lang="en-US" sz="2800" dirty="0" smtClean="0">
                <a:solidFill>
                  <a:srgbClr val="7030A0"/>
                </a:solidFill>
              </a:rPr>
              <a:t>            12, Stomach.</a:t>
            </a:r>
          </a:p>
          <a:p>
            <a:pPr>
              <a:buNone/>
            </a:pPr>
            <a:r>
              <a:rPr lang="en-US" sz="2800" dirty="0" smtClean="0">
                <a:solidFill>
                  <a:srgbClr val="7030A0"/>
                </a:solidFill>
              </a:rPr>
              <a:t>            13, Abdomen.</a:t>
            </a:r>
          </a:p>
          <a:p>
            <a:pPr>
              <a:buNone/>
            </a:pPr>
            <a:r>
              <a:rPr lang="en-US" sz="2800" dirty="0" smtClean="0">
                <a:solidFill>
                  <a:srgbClr val="7030A0"/>
                </a:solidFill>
              </a:rPr>
              <a:t>            14, Anus.</a:t>
            </a:r>
          </a:p>
          <a:p>
            <a:pPr>
              <a:buNone/>
            </a:pPr>
            <a:r>
              <a:rPr lang="en-US" sz="2800" dirty="0" smtClean="0">
                <a:solidFill>
                  <a:srgbClr val="7030A0"/>
                </a:solidFill>
              </a:rPr>
              <a:t>            15, Urine.</a:t>
            </a:r>
          </a:p>
          <a:p>
            <a:pPr>
              <a:buNone/>
            </a:pPr>
            <a:r>
              <a:rPr lang="en-US" sz="2800" dirty="0" smtClean="0">
                <a:solidFill>
                  <a:srgbClr val="7030A0"/>
                </a:solidFill>
              </a:rPr>
              <a:t>            16, Sexual organs.</a:t>
            </a:r>
          </a:p>
          <a:p>
            <a:pPr>
              <a:buNone/>
            </a:pPr>
            <a:r>
              <a:rPr lang="en-US" sz="2800" dirty="0" smtClean="0">
                <a:solidFill>
                  <a:srgbClr val="7030A0"/>
                </a:solidFill>
              </a:rPr>
              <a:t>            17, Chest.</a:t>
            </a:r>
          </a:p>
          <a:p>
            <a:pPr>
              <a:buNone/>
            </a:pPr>
            <a:r>
              <a:rPr lang="en-US" sz="2800" dirty="0" smtClean="0">
                <a:solidFill>
                  <a:srgbClr val="7030A0"/>
                </a:solidFill>
              </a:rPr>
              <a:t>            18, Back and neck.</a:t>
            </a:r>
          </a:p>
          <a:p>
            <a:pPr>
              <a:buNone/>
            </a:pPr>
            <a:r>
              <a:rPr lang="en-US" sz="2800" dirty="0" smtClean="0">
                <a:solidFill>
                  <a:srgbClr val="7030A0"/>
                </a:solidFill>
              </a:rPr>
              <a:t>            19, Extremities.</a:t>
            </a:r>
          </a:p>
          <a:p>
            <a:pPr>
              <a:buNone/>
            </a:pPr>
            <a:r>
              <a:rPr lang="en-US" sz="2800" dirty="0" smtClean="0">
                <a:solidFill>
                  <a:srgbClr val="7030A0"/>
                </a:solidFill>
              </a:rPr>
              <a:t>            20, Sleep.</a:t>
            </a:r>
          </a:p>
          <a:p>
            <a:pPr>
              <a:buNone/>
            </a:pPr>
            <a:r>
              <a:rPr lang="en-US" sz="2800" dirty="0" smtClean="0">
                <a:solidFill>
                  <a:srgbClr val="7030A0"/>
                </a:solidFill>
              </a:rPr>
              <a:t>            21, Fever. </a:t>
            </a:r>
          </a:p>
          <a:p>
            <a:pPr>
              <a:buNone/>
            </a:pPr>
            <a:r>
              <a:rPr lang="en-US" sz="2800" dirty="0" smtClean="0">
                <a:solidFill>
                  <a:srgbClr val="7030A0"/>
                </a:solidFill>
              </a:rPr>
              <a:t>                     a, Chill.</a:t>
            </a:r>
          </a:p>
          <a:p>
            <a:pPr>
              <a:buNone/>
            </a:pPr>
            <a:r>
              <a:rPr lang="en-US" sz="2800" dirty="0" smtClean="0">
                <a:solidFill>
                  <a:srgbClr val="7030A0"/>
                </a:solidFill>
              </a:rPr>
              <a:t>                     b, Heat,</a:t>
            </a:r>
          </a:p>
          <a:p>
            <a:pPr>
              <a:buNone/>
            </a:pPr>
            <a:r>
              <a:rPr lang="en-US" sz="2800" dirty="0" smtClean="0">
                <a:solidFill>
                  <a:srgbClr val="7030A0"/>
                </a:solidFill>
              </a:rPr>
              <a:t>                     c, Sweat.</a:t>
            </a:r>
          </a:p>
          <a:p>
            <a:pPr>
              <a:buNone/>
            </a:pPr>
            <a:r>
              <a:rPr lang="en-US" sz="2800" dirty="0" smtClean="0">
                <a:solidFill>
                  <a:srgbClr val="7030A0"/>
                </a:solidFill>
              </a:rPr>
              <a:t>                     d, Pulse.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22, Skin.</a:t>
            </a:r>
          </a:p>
          <a:p>
            <a:pPr>
              <a:buNone/>
            </a:pPr>
            <a:r>
              <a:rPr lang="en-US" sz="2800" dirty="0" smtClean="0">
                <a:solidFill>
                  <a:srgbClr val="7030A0"/>
                </a:solidFill>
              </a:rPr>
              <a:t>           23, General symptoms.</a:t>
            </a:r>
          </a:p>
          <a:p>
            <a:pPr>
              <a:buNone/>
            </a:pPr>
            <a:r>
              <a:rPr lang="en-US" sz="2800" b="1" dirty="0" smtClean="0">
                <a:solidFill>
                  <a:srgbClr val="7030A0"/>
                </a:solidFill>
              </a:rPr>
              <a:t>    Grades </a:t>
            </a:r>
            <a:r>
              <a:rPr lang="en-US" sz="2800" dirty="0" smtClean="0">
                <a:solidFill>
                  <a:srgbClr val="7030A0"/>
                </a:solidFill>
              </a:rPr>
              <a:t>: Four grades are used in remedies,</a:t>
            </a:r>
          </a:p>
          <a:p>
            <a:pPr>
              <a:buNone/>
            </a:pPr>
            <a:r>
              <a:rPr lang="en-US" sz="2800" dirty="0" smtClean="0">
                <a:solidFill>
                  <a:srgbClr val="7030A0"/>
                </a:solidFill>
              </a:rPr>
              <a:t>               Bold – 4-marks - first grade.</a:t>
            </a:r>
          </a:p>
          <a:p>
            <a:pPr>
              <a:buNone/>
            </a:pPr>
            <a:r>
              <a:rPr lang="en-US" sz="2800" dirty="0" smtClean="0">
                <a:solidFill>
                  <a:srgbClr val="7030A0"/>
                </a:solidFill>
              </a:rPr>
              <a:t>               Italics – 3 marks – second grade.</a:t>
            </a:r>
          </a:p>
          <a:p>
            <a:pPr>
              <a:buNone/>
            </a:pPr>
            <a:r>
              <a:rPr lang="en-US" sz="2800" dirty="0" smtClean="0">
                <a:solidFill>
                  <a:srgbClr val="7030A0"/>
                </a:solidFill>
              </a:rPr>
              <a:t>               Roman -2 marks - third grade.</a:t>
            </a:r>
          </a:p>
          <a:p>
            <a:pPr>
              <a:buNone/>
            </a:pPr>
            <a:r>
              <a:rPr lang="en-US" sz="2800" dirty="0" smtClean="0">
                <a:solidFill>
                  <a:srgbClr val="7030A0"/>
                </a:solidFill>
              </a:rPr>
              <a:t>               Roman in parenthesis -1 marks fourth grade.</a:t>
            </a:r>
          </a:p>
          <a:p>
            <a:pPr>
              <a:buNone/>
            </a:pPr>
            <a:r>
              <a:rPr lang="en-US" sz="2800" dirty="0" smtClean="0">
                <a:solidFill>
                  <a:srgbClr val="7030A0"/>
                </a:solidFill>
              </a:rPr>
              <a:t>          The medicine written in the brackets are doubt full remedies. There fore they need not be taken for the purpose of repertorization.</a:t>
            </a:r>
          </a:p>
          <a:p>
            <a:pPr>
              <a:buNone/>
            </a:pPr>
            <a:r>
              <a:rPr lang="en-US" sz="2800" dirty="0" smtClean="0">
                <a:solidFill>
                  <a:srgbClr val="7030A0"/>
                </a:solidFill>
              </a:rPr>
              <a:t>           The repertory part contain 141 remedies.</a:t>
            </a:r>
          </a:p>
          <a:p>
            <a:pPr>
              <a:buNone/>
            </a:pPr>
            <a:r>
              <a:rPr lang="en-US" sz="2800" smtClean="0">
                <a:solidFill>
                  <a:srgbClr val="7030A0"/>
                </a:solidFill>
              </a:rPr>
              <a:t>     </a:t>
            </a:r>
            <a:r>
              <a:rPr lang="en-US" sz="2800" b="1" smtClean="0">
                <a:solidFill>
                  <a:srgbClr val="7030A0"/>
                </a:solidFill>
              </a:rPr>
              <a:t>Selection </a:t>
            </a:r>
            <a:r>
              <a:rPr lang="en-US" sz="2800" b="1" dirty="0" smtClean="0">
                <a:solidFill>
                  <a:srgbClr val="7030A0"/>
                </a:solidFill>
              </a:rPr>
              <a:t>of remedy :</a:t>
            </a:r>
            <a:r>
              <a:rPr lang="en-US" sz="2800" dirty="0" smtClean="0">
                <a:solidFill>
                  <a:srgbClr val="7030A0"/>
                </a:solidFill>
              </a:rPr>
              <a:t> According to the law of similars, and the principle individualization. (individualizing symptoms)</a:t>
            </a:r>
          </a:p>
          <a:p>
            <a:pPr>
              <a:buNone/>
            </a:pPr>
            <a:r>
              <a:rPr lang="en-US" sz="2800" dirty="0" smtClean="0"/>
              <a:t>              </a:t>
            </a:r>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9982200"/>
          </a:xfrm>
        </p:spPr>
        <p:txBody>
          <a:bodyPr>
            <a:noAutofit/>
          </a:bodyPr>
          <a:lstStyle/>
          <a:p>
            <a:pPr>
              <a:buNone/>
            </a:pPr>
            <a:r>
              <a:rPr lang="en-US" sz="2800" dirty="0" smtClean="0">
                <a:solidFill>
                  <a:srgbClr val="7030A0"/>
                </a:solidFill>
              </a:rPr>
              <a:t> </a:t>
            </a:r>
            <a:r>
              <a:rPr lang="en-US" sz="2800" b="1" dirty="0" smtClean="0">
                <a:solidFill>
                  <a:srgbClr val="7030A0"/>
                </a:solidFill>
              </a:rPr>
              <a:t>Arrangement of rubrics :</a:t>
            </a:r>
            <a:r>
              <a:rPr lang="en-US" sz="2800" dirty="0" smtClean="0">
                <a:solidFill>
                  <a:srgbClr val="7030A0"/>
                </a:solidFill>
              </a:rPr>
              <a:t> Rubrics are arranged in alphabetical order, most of the sub rubrics are arranged after few small lines, there we have to read the previous rubric.</a:t>
            </a:r>
          </a:p>
          <a:p>
            <a:pPr>
              <a:buNone/>
            </a:pPr>
            <a:endParaRPr lang="en-US" sz="2800" dirty="0" smtClean="0"/>
          </a:p>
          <a:p>
            <a:pPr>
              <a:buNone/>
            </a:pPr>
            <a:r>
              <a:rPr lang="en-US" sz="2800" dirty="0" smtClean="0"/>
              <a:t> </a:t>
            </a:r>
            <a:r>
              <a:rPr lang="en-US" sz="2800" b="1" dirty="0" smtClean="0">
                <a:solidFill>
                  <a:srgbClr val="7030A0"/>
                </a:solidFill>
              </a:rPr>
              <a:t>Working out of a case : </a:t>
            </a:r>
            <a:r>
              <a:rPr lang="en-US" sz="2800" dirty="0" smtClean="0">
                <a:solidFill>
                  <a:srgbClr val="7030A0"/>
                </a:solidFill>
              </a:rPr>
              <a:t>According to the following factors,</a:t>
            </a:r>
          </a:p>
          <a:p>
            <a:pPr>
              <a:buNone/>
            </a:pPr>
            <a:r>
              <a:rPr lang="en-US" sz="2800" dirty="0" smtClean="0">
                <a:solidFill>
                  <a:srgbClr val="7030A0"/>
                </a:solidFill>
              </a:rPr>
              <a:t>               Pathological names.                                        </a:t>
            </a:r>
          </a:p>
          <a:p>
            <a:pPr>
              <a:buNone/>
            </a:pPr>
            <a:r>
              <a:rPr lang="en-US" sz="2800" dirty="0" smtClean="0">
                <a:solidFill>
                  <a:srgbClr val="7030A0"/>
                </a:solidFill>
              </a:rPr>
              <a:t>               Character of stool.</a:t>
            </a:r>
          </a:p>
          <a:p>
            <a:pPr>
              <a:buNone/>
            </a:pPr>
            <a:r>
              <a:rPr lang="en-US" sz="2800" dirty="0" smtClean="0">
                <a:solidFill>
                  <a:srgbClr val="7030A0"/>
                </a:solidFill>
              </a:rPr>
              <a:t>               Modalities.</a:t>
            </a:r>
          </a:p>
          <a:p>
            <a:pPr>
              <a:buNone/>
            </a:pPr>
            <a:r>
              <a:rPr lang="en-US" sz="2800" dirty="0" smtClean="0">
                <a:solidFill>
                  <a:srgbClr val="7030A0"/>
                </a:solidFill>
              </a:rPr>
              <a:t>               Concomitants.</a:t>
            </a:r>
          </a:p>
          <a:p>
            <a:pPr>
              <a:buNone/>
            </a:pPr>
            <a:r>
              <a:rPr lang="en-US" sz="2800" dirty="0" smtClean="0">
                <a:solidFill>
                  <a:srgbClr val="7030A0"/>
                </a:solidFill>
              </a:rPr>
              <a:t>               General accompaniments.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b="1" dirty="0" smtClean="0"/>
              <a:t>     </a:t>
            </a:r>
            <a:r>
              <a:rPr lang="en-US" b="1" dirty="0" smtClean="0">
                <a:solidFill>
                  <a:srgbClr val="7030A0"/>
                </a:solidFill>
              </a:rPr>
              <a:t>COMARITIVE STUDY OF BELL’S DIARRHOEA AND STOOL CHAPTER IN KENT’S REPERTORY</a:t>
            </a:r>
          </a:p>
          <a:p>
            <a:pPr>
              <a:buNone/>
            </a:pPr>
            <a:r>
              <a:rPr lang="en-US" sz="2800" dirty="0" smtClean="0">
                <a:solidFill>
                  <a:srgbClr val="7030A0"/>
                </a:solidFill>
              </a:rPr>
              <a:t>         1, In Bell’s diarrhoea, the whole repertory is deals with loose evacuations.</a:t>
            </a:r>
          </a:p>
          <a:p>
            <a:pPr>
              <a:buNone/>
            </a:pPr>
            <a:r>
              <a:rPr lang="en-US" sz="2800" dirty="0" smtClean="0">
                <a:solidFill>
                  <a:srgbClr val="7030A0"/>
                </a:solidFill>
              </a:rPr>
              <a:t>             In Kent’s repertory, stool chapter deals with loose evacuations.</a:t>
            </a:r>
          </a:p>
          <a:p>
            <a:pPr>
              <a:buNone/>
            </a:pPr>
            <a:r>
              <a:rPr lang="en-US" sz="2800" dirty="0" smtClean="0">
                <a:solidFill>
                  <a:srgbClr val="7030A0"/>
                </a:solidFill>
              </a:rPr>
              <a:t>        2, In Bell’s diarrhoea, in the first section, pathological names, rubrics and sub rubrics are mentioned in pathological names.</a:t>
            </a:r>
          </a:p>
          <a:p>
            <a:pPr>
              <a:buNone/>
            </a:pPr>
            <a:r>
              <a:rPr lang="en-US" sz="2800" dirty="0" smtClean="0">
                <a:solidFill>
                  <a:srgbClr val="7030A0"/>
                </a:solidFill>
              </a:rPr>
              <a:t>            In Kent’s repertory, pathological name related rubrics are not mentioned.</a:t>
            </a:r>
          </a:p>
          <a:p>
            <a:pPr>
              <a:buNone/>
            </a:pPr>
            <a:r>
              <a:rPr lang="en-US" sz="2800" dirty="0" smtClean="0">
                <a:solidFill>
                  <a:srgbClr val="7030A0"/>
                </a:solidFill>
              </a:rPr>
              <a:t>         3, In Bell’s diarrhoea the second section, character of the stool – consistency of the stool, odour of stool,</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buNone/>
            </a:pPr>
            <a:r>
              <a:rPr lang="en-US" sz="2800" dirty="0" smtClean="0">
                <a:solidFill>
                  <a:srgbClr val="7030A0"/>
                </a:solidFill>
              </a:rPr>
              <a:t>     quantity of stool, frequency of stool, related rubrics are mentioned.</a:t>
            </a:r>
          </a:p>
          <a:p>
            <a:pPr>
              <a:buNone/>
            </a:pPr>
            <a:r>
              <a:rPr lang="en-US" sz="2800" dirty="0" smtClean="0">
                <a:solidFill>
                  <a:srgbClr val="7030A0"/>
                </a:solidFill>
              </a:rPr>
              <a:t>          In Kent’s repertory, character of stool related rubrics are mentioned, same as Bell’s diarrhoea.</a:t>
            </a:r>
          </a:p>
          <a:p>
            <a:pPr>
              <a:buNone/>
            </a:pPr>
            <a:r>
              <a:rPr lang="en-US" sz="2800" dirty="0" smtClean="0">
                <a:solidFill>
                  <a:srgbClr val="7030A0"/>
                </a:solidFill>
              </a:rPr>
              <a:t>         4, In Bell’s diarrhoea, in the third section – conditions of the stools and of accompanying symptoms (a) aggravation (b) amelioration, rubrics related to aggravating and ameliorating factors of loose evacuations are mentioned.</a:t>
            </a:r>
          </a:p>
          <a:p>
            <a:pPr>
              <a:buNone/>
            </a:pPr>
            <a:r>
              <a:rPr lang="en-US" sz="2800" dirty="0" smtClean="0">
                <a:solidFill>
                  <a:srgbClr val="7030A0"/>
                </a:solidFill>
              </a:rPr>
              <a:t>            In Kent’s repertory, aggravation and amelioration related rubrics are not mentioned.</a:t>
            </a:r>
          </a:p>
          <a:p>
            <a:pPr>
              <a:buNone/>
            </a:pPr>
            <a:r>
              <a:rPr lang="en-US" sz="2800" dirty="0" smtClean="0">
                <a:solidFill>
                  <a:srgbClr val="7030A0"/>
                </a:solidFill>
              </a:rPr>
              <a:t>         5, In Bell’s diarrhoea fourth section under accompaniments of evacuations, (a) before stool,       ( b), during stool, (c), after stool, the symptoms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b="1" dirty="0" smtClean="0">
                <a:solidFill>
                  <a:srgbClr val="7030A0"/>
                </a:solidFill>
              </a:rPr>
              <a:t>        </a:t>
            </a:r>
            <a:r>
              <a:rPr lang="en-US" sz="2800" b="1" dirty="0" smtClean="0">
                <a:solidFill>
                  <a:srgbClr val="7030A0"/>
                </a:solidFill>
              </a:rPr>
              <a:t>The name of the repertory : </a:t>
            </a:r>
            <a:r>
              <a:rPr lang="en-US" sz="2800" dirty="0" smtClean="0">
                <a:solidFill>
                  <a:srgbClr val="7030A0"/>
                </a:solidFill>
              </a:rPr>
              <a:t>The Homoeopathic therapeutics of, diarrhoea, dysentery, cholera morbus, cholera infantum.</a:t>
            </a:r>
          </a:p>
          <a:p>
            <a:pPr>
              <a:buNone/>
            </a:pPr>
            <a:r>
              <a:rPr lang="en-US" sz="2800" dirty="0">
                <a:solidFill>
                  <a:srgbClr val="7030A0"/>
                </a:solidFill>
              </a:rPr>
              <a:t> </a:t>
            </a:r>
            <a:r>
              <a:rPr lang="en-US" sz="2800" dirty="0" smtClean="0">
                <a:solidFill>
                  <a:srgbClr val="7030A0"/>
                </a:solidFill>
              </a:rPr>
              <a:t>        The repertory is generally known as  -                Bell’s diarrhoea</a:t>
            </a:r>
          </a:p>
          <a:p>
            <a:pPr>
              <a:buNone/>
            </a:pPr>
            <a:r>
              <a:rPr lang="en-US" sz="2800" dirty="0">
                <a:solidFill>
                  <a:srgbClr val="7030A0"/>
                </a:solidFill>
              </a:rPr>
              <a:t> </a:t>
            </a:r>
            <a:r>
              <a:rPr lang="en-US" sz="2800" dirty="0" smtClean="0">
                <a:solidFill>
                  <a:srgbClr val="7030A0"/>
                </a:solidFill>
              </a:rPr>
              <a:t>        </a:t>
            </a:r>
            <a:r>
              <a:rPr lang="en-US" sz="2800" b="1" dirty="0" smtClean="0">
                <a:solidFill>
                  <a:srgbClr val="7030A0"/>
                </a:solidFill>
              </a:rPr>
              <a:t>The name of the author :  </a:t>
            </a:r>
            <a:r>
              <a:rPr lang="en-US" sz="2800" dirty="0" smtClean="0">
                <a:solidFill>
                  <a:srgbClr val="7030A0"/>
                </a:solidFill>
              </a:rPr>
              <a:t>Dr.James B. Bell.</a:t>
            </a:r>
          </a:p>
          <a:p>
            <a:pPr>
              <a:buNone/>
            </a:pPr>
            <a:r>
              <a:rPr lang="en-US" sz="2800" dirty="0">
                <a:solidFill>
                  <a:srgbClr val="7030A0"/>
                </a:solidFill>
              </a:rPr>
              <a:t> </a:t>
            </a:r>
            <a:r>
              <a:rPr lang="en-US" sz="2800" dirty="0" smtClean="0">
                <a:solidFill>
                  <a:srgbClr val="7030A0"/>
                </a:solidFill>
              </a:rPr>
              <a:t>         </a:t>
            </a:r>
            <a:r>
              <a:rPr lang="en-US" sz="2800" b="1" dirty="0" smtClean="0">
                <a:solidFill>
                  <a:srgbClr val="7030A0"/>
                </a:solidFill>
              </a:rPr>
              <a:t>Introduction : </a:t>
            </a:r>
            <a:r>
              <a:rPr lang="en-US" sz="2800" dirty="0" smtClean="0">
                <a:solidFill>
                  <a:srgbClr val="7030A0"/>
                </a:solidFill>
              </a:rPr>
              <a:t>the repertory “The homoeopathic therapeutics of, diarrhoea, dysentery, cholera morbus, cholera infantum”, structured to apply all loose evacuations of the bowels. </a:t>
            </a:r>
          </a:p>
          <a:p>
            <a:pPr>
              <a:buNone/>
            </a:pPr>
            <a:r>
              <a:rPr lang="en-US" sz="2800" dirty="0">
                <a:solidFill>
                  <a:srgbClr val="7030A0"/>
                </a:solidFill>
              </a:rPr>
              <a:t> </a:t>
            </a:r>
            <a:r>
              <a:rPr lang="en-US" sz="2800" dirty="0" smtClean="0">
                <a:solidFill>
                  <a:srgbClr val="7030A0"/>
                </a:solidFill>
              </a:rPr>
              <a:t>          The physicians especially youngsters during the period of author have felt the need of such a work about loose evacuations of bowels, when dealing with the frequent occurring and obstinate diarrhoea of infants.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related before during and after loose evacuations are mentioned as rubrics.</a:t>
            </a:r>
          </a:p>
          <a:p>
            <a:pPr>
              <a:buNone/>
            </a:pPr>
            <a:r>
              <a:rPr lang="en-US" sz="2800" dirty="0" smtClean="0">
                <a:solidFill>
                  <a:srgbClr val="7030A0"/>
                </a:solidFill>
              </a:rPr>
              <a:t>        In Kent’s repertory under few main rubrics, the                 symptoms before, during and after loose evacuations are mentioned as sub rubrics.</a:t>
            </a:r>
          </a:p>
          <a:p>
            <a:pPr>
              <a:buNone/>
            </a:pPr>
            <a:r>
              <a:rPr lang="en-US" sz="2800" dirty="0" smtClean="0">
                <a:solidFill>
                  <a:srgbClr val="7030A0"/>
                </a:solidFill>
              </a:rPr>
              <a:t>       In Bell’s diarrhoea, fifth section is general accompaniments in this 23 sub sections are mentioned, starts with mind ends in generals, here the symptoms appearing in anatomical parts and sensations related loose evacuations are mentioned as rubrics.</a:t>
            </a:r>
          </a:p>
          <a:p>
            <a:pPr>
              <a:buNone/>
            </a:pPr>
            <a:r>
              <a:rPr lang="en-US" sz="2800" dirty="0" smtClean="0">
                <a:solidFill>
                  <a:srgbClr val="7030A0"/>
                </a:solidFill>
              </a:rPr>
              <a:t>        In Kent’s repertory such types of rubrics are mentioned in stool chapter.</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dirty="0" smtClean="0">
                <a:solidFill>
                  <a:srgbClr val="7030A0"/>
                </a:solidFill>
              </a:rPr>
              <a:t>            </a:t>
            </a:r>
            <a:r>
              <a:rPr lang="en-US" b="1" dirty="0" smtClean="0">
                <a:solidFill>
                  <a:srgbClr val="7030A0"/>
                </a:solidFill>
              </a:rPr>
              <a:t>COMPARITIVE  STUDY OF  BELL’S       DIARRHOEA  AND  STOOL  CHAPTER OF   BBCR.</a:t>
            </a:r>
          </a:p>
          <a:p>
            <a:pPr>
              <a:buNone/>
            </a:pPr>
            <a:r>
              <a:rPr lang="en-US" sz="2800" dirty="0" smtClean="0">
                <a:solidFill>
                  <a:srgbClr val="7030A0"/>
                </a:solidFill>
              </a:rPr>
              <a:t>           In Bells diarrhoea the whole repertory is deals with loose evacuations.</a:t>
            </a:r>
          </a:p>
          <a:p>
            <a:pPr>
              <a:buNone/>
            </a:pPr>
            <a:r>
              <a:rPr lang="en-US" sz="2800" dirty="0" smtClean="0">
                <a:solidFill>
                  <a:srgbClr val="7030A0"/>
                </a:solidFill>
              </a:rPr>
              <a:t>           In BBCR the stool chapter deals with loose evacuations.</a:t>
            </a:r>
          </a:p>
          <a:p>
            <a:pPr>
              <a:buNone/>
            </a:pPr>
            <a:r>
              <a:rPr lang="en-US" sz="2800" dirty="0" smtClean="0">
                <a:solidFill>
                  <a:srgbClr val="7030A0"/>
                </a:solidFill>
              </a:rPr>
              <a:t>        2, In Bell’s diarrhoea repertory part, in the first section is pathological names, under this main rubrics are mentioned as pathological names and followed by corresponding sub rubrics.</a:t>
            </a:r>
          </a:p>
          <a:p>
            <a:pPr>
              <a:buNone/>
            </a:pPr>
            <a:r>
              <a:rPr lang="en-US" sz="2800" dirty="0" smtClean="0">
                <a:solidFill>
                  <a:srgbClr val="7030A0"/>
                </a:solidFill>
              </a:rPr>
              <a:t>           In BBCR, few pathological name related rubrics are mentioned.  </a:t>
            </a:r>
            <a:endParaRPr lang="en-US" sz="2800" dirty="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3, In Bell’s diarrhoea the second section is character of stool, under which, types of stool, colour of stool, odour of stool, consistency of stool are mentioned as rubrics.</a:t>
            </a:r>
          </a:p>
          <a:p>
            <a:pPr>
              <a:buNone/>
            </a:pPr>
            <a:r>
              <a:rPr lang="en-US" sz="2800" dirty="0" smtClean="0">
                <a:solidFill>
                  <a:srgbClr val="7030A0"/>
                </a:solidFill>
              </a:rPr>
              <a:t>           In BBCR, character of stool related rubrics are mentioned, same as bell’s diarrhoea.</a:t>
            </a:r>
          </a:p>
          <a:p>
            <a:pPr>
              <a:buNone/>
            </a:pPr>
            <a:r>
              <a:rPr lang="en-US" sz="2800" dirty="0" smtClean="0">
                <a:solidFill>
                  <a:srgbClr val="7030A0"/>
                </a:solidFill>
              </a:rPr>
              <a:t>       4, In Bell’s diarrhoea the third section, conditions of stools and of accompanying symptoms, (a) aggravation, (b), amelioration, under this rubrics related to aggravation and ameliorating factors of loose evacuations are mentioned.</a:t>
            </a:r>
          </a:p>
          <a:p>
            <a:pPr>
              <a:buNone/>
            </a:pPr>
            <a:r>
              <a:rPr lang="en-US" sz="2800" dirty="0" smtClean="0">
                <a:solidFill>
                  <a:srgbClr val="7030A0"/>
                </a:solidFill>
              </a:rPr>
              <a:t>           In BBCR aggravation and amelioration factors related rubrics of loose evacuations are mentioned under the section aggravation and amelioration under stool chapter.</a:t>
            </a:r>
            <a:endParaRPr lang="en-US" sz="2800" dirty="0">
              <a:solidFill>
                <a:srgbClr val="7030A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dirty="0" smtClean="0">
                <a:solidFill>
                  <a:srgbClr val="7030A0"/>
                </a:solidFill>
              </a:rPr>
              <a:t>        5, In Bell’s diarrhoea fourth section is accompaniments of the evacuations,(a) before stool, (b) during stool, (c), after stool, here the accompanying symptoms, before, during and after stool are mentioned as rubrics.</a:t>
            </a:r>
          </a:p>
          <a:p>
            <a:pPr>
              <a:buNone/>
            </a:pPr>
            <a:r>
              <a:rPr lang="en-US" sz="2800" dirty="0" smtClean="0">
                <a:solidFill>
                  <a:srgbClr val="7030A0"/>
                </a:solidFill>
              </a:rPr>
              <a:t>           In BBCR, concomitants before stool, during stool, after stool sections under stool chapter contain the symptoms which are accompanying before, during and after loose evacuations are mentioned as rubrics.</a:t>
            </a:r>
          </a:p>
          <a:p>
            <a:pPr>
              <a:buNone/>
            </a:pPr>
            <a:r>
              <a:rPr lang="en-US" sz="2800" dirty="0" smtClean="0">
                <a:solidFill>
                  <a:srgbClr val="7030A0"/>
                </a:solidFill>
              </a:rPr>
              <a:t>         6, In Bell’s diarrhoea in the fifth section, general accompaniments there are 23 sub – sections are mentioned, starts with mind and ends in generals, here the symptoms appearing in anatomical parts and sensations which related to loose evacuations are mentioned as rubrics.</a:t>
            </a:r>
            <a:endParaRPr lang="en-US" sz="2800"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In BBCR,such type of sections are not mentioned.</a:t>
            </a:r>
          </a:p>
          <a:p>
            <a:pPr>
              <a:buNone/>
            </a:pPr>
            <a:r>
              <a:rPr lang="en-US" sz="2800" dirty="0" smtClean="0">
                <a:solidFill>
                  <a:srgbClr val="7030A0"/>
                </a:solidFill>
              </a:rPr>
              <a:t>       7, In Bell’s diarrhoea fraction of a day related rubrics are not mentioned.</a:t>
            </a:r>
          </a:p>
          <a:p>
            <a:pPr>
              <a:buNone/>
            </a:pPr>
            <a:r>
              <a:rPr lang="en-US" sz="2800" dirty="0" smtClean="0">
                <a:solidFill>
                  <a:srgbClr val="7030A0"/>
                </a:solidFill>
              </a:rPr>
              <a:t>           In BBCR, under time section of stool chapter, fraction of a day related rubrics are mentioned.</a:t>
            </a:r>
          </a:p>
          <a:p>
            <a:pPr>
              <a:buNone/>
            </a:pPr>
            <a:r>
              <a:rPr lang="en-US" sz="2800" dirty="0" smtClean="0">
                <a:solidFill>
                  <a:srgbClr val="7030A0"/>
                </a:solidFill>
              </a:rPr>
              <a:t>       8, In Bell’s diarrhoea cross reference for rubrics are not mentioned.</a:t>
            </a:r>
          </a:p>
          <a:p>
            <a:pPr>
              <a:buNone/>
            </a:pPr>
            <a:r>
              <a:rPr lang="en-US" sz="2800" dirty="0" smtClean="0">
                <a:solidFill>
                  <a:srgbClr val="7030A0"/>
                </a:solidFill>
              </a:rPr>
              <a:t>            In BBCR, cross reference to rubrics are mentioned.</a:t>
            </a:r>
            <a:endParaRPr lang="en-US" sz="28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477000"/>
          </a:xfrm>
        </p:spPr>
        <p:txBody>
          <a:bodyPr>
            <a:normAutofit/>
          </a:bodyPr>
          <a:lstStyle/>
          <a:p>
            <a:pPr>
              <a:buNone/>
            </a:pPr>
            <a:r>
              <a:rPr lang="en-US" sz="2800" dirty="0" smtClean="0">
                <a:solidFill>
                  <a:srgbClr val="7030A0"/>
                </a:solidFill>
              </a:rPr>
              <a:t>           The author was not want to include every remedy that has been known to purge, but only every remedy of which enough is known, either of it’s stools, or conditions or concomitants, to distinguish it from any other remedy.</a:t>
            </a:r>
          </a:p>
          <a:p>
            <a:pPr>
              <a:buNone/>
            </a:pPr>
            <a:r>
              <a:rPr lang="en-US" sz="2800" dirty="0" smtClean="0">
                <a:solidFill>
                  <a:srgbClr val="7030A0"/>
                </a:solidFill>
              </a:rPr>
              <a:t>           The book is pioneering work in the field of clinical regional repertories. This book have four editions.</a:t>
            </a:r>
          </a:p>
          <a:p>
            <a:pPr>
              <a:buNone/>
            </a:pPr>
            <a:r>
              <a:rPr lang="en-US" sz="2800" dirty="0" smtClean="0">
                <a:solidFill>
                  <a:srgbClr val="7030A0"/>
                </a:solidFill>
              </a:rPr>
              <a:t>           </a:t>
            </a:r>
            <a:r>
              <a:rPr lang="en-US" sz="2800" b="1" dirty="0" smtClean="0">
                <a:solidFill>
                  <a:srgbClr val="7030A0"/>
                </a:solidFill>
              </a:rPr>
              <a:t>First edition : </a:t>
            </a:r>
            <a:r>
              <a:rPr lang="en-US" sz="2800" dirty="0" smtClean="0">
                <a:solidFill>
                  <a:srgbClr val="7030A0"/>
                </a:solidFill>
              </a:rPr>
              <a:t>The first edition was published in 1869. The little work was prepared for the own use of the author, as a labour saver, and as a receptacle for clinical observations, and for gleaning from others and from the periodicals.</a:t>
            </a:r>
          </a:p>
          <a:p>
            <a:pPr>
              <a:buNone/>
            </a:pPr>
            <a:r>
              <a:rPr lang="en-US" sz="2800" dirty="0" smtClean="0">
                <a:solidFill>
                  <a:srgbClr val="7030A0"/>
                </a:solidFill>
              </a:rPr>
              <a:t>            The work was printed, because the author’s colleagues, who had seen it, desire to posses a copy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20000"/>
          </a:bodyPr>
          <a:lstStyle/>
          <a:p>
            <a:pPr>
              <a:buNone/>
            </a:pPr>
            <a:r>
              <a:rPr lang="en-US" sz="3000" dirty="0" smtClean="0">
                <a:solidFill>
                  <a:srgbClr val="7030A0"/>
                </a:solidFill>
              </a:rPr>
              <a:t>   because of that Mr. Tafel who had seen it desired to print it as a book form.</a:t>
            </a:r>
          </a:p>
          <a:p>
            <a:pPr>
              <a:buNone/>
            </a:pPr>
            <a:r>
              <a:rPr lang="en-US" sz="3000" dirty="0" smtClean="0">
                <a:solidFill>
                  <a:srgbClr val="7030A0"/>
                </a:solidFill>
              </a:rPr>
              <a:t>            This edition contained the carefully collected experience of ten active years of practice of the author.</a:t>
            </a:r>
          </a:p>
          <a:p>
            <a:pPr>
              <a:buNone/>
            </a:pPr>
            <a:r>
              <a:rPr lang="en-US" sz="3000" b="1" dirty="0" smtClean="0">
                <a:solidFill>
                  <a:srgbClr val="7030A0"/>
                </a:solidFill>
              </a:rPr>
              <a:t>            The second edition : </a:t>
            </a:r>
            <a:r>
              <a:rPr lang="en-US" sz="3000" dirty="0" smtClean="0">
                <a:solidFill>
                  <a:srgbClr val="7030A0"/>
                </a:solidFill>
              </a:rPr>
              <a:t>The second edition was published in 1881. The author mentioned that the materials for the second edition has been collected ever since the first edition was published.</a:t>
            </a:r>
          </a:p>
          <a:p>
            <a:pPr>
              <a:buNone/>
            </a:pPr>
            <a:r>
              <a:rPr lang="en-US" sz="3000" dirty="0" smtClean="0">
                <a:solidFill>
                  <a:srgbClr val="7030A0"/>
                </a:solidFill>
              </a:rPr>
              <a:t>             Dr. W.T. Laird under takes its preparation for the press (i.e) edited the second edition. He has added </a:t>
            </a:r>
          </a:p>
          <a:p>
            <a:pPr>
              <a:buNone/>
            </a:pPr>
            <a:r>
              <a:rPr lang="en-US" sz="3000" dirty="0" smtClean="0">
                <a:solidFill>
                  <a:srgbClr val="7030A0"/>
                </a:solidFill>
              </a:rPr>
              <a:t>     much from his own collection of materials and the entire remodeling of the repertory was done, because the first edition was quite defective.</a:t>
            </a:r>
          </a:p>
          <a:p>
            <a:pPr>
              <a:buNone/>
            </a:pPr>
            <a:r>
              <a:rPr lang="en-US" sz="3000" dirty="0" smtClean="0">
                <a:solidFill>
                  <a:srgbClr val="7030A0"/>
                </a:solidFill>
              </a:rPr>
              <a:t>             The authors former partner Dr. T.M. Dillingham  </a:t>
            </a:r>
          </a:p>
          <a:p>
            <a:pPr>
              <a:buNone/>
            </a:pPr>
            <a:r>
              <a:rPr lang="en-US" sz="3000" dirty="0" smtClean="0">
                <a:solidFill>
                  <a:srgbClr val="7030A0"/>
                </a:solidFill>
              </a:rPr>
              <a:t>     kindly made a partial revision of the work, but          </a:t>
            </a:r>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229600" cy="6400800"/>
          </a:xfrm>
        </p:spPr>
        <p:txBody>
          <a:bodyPr>
            <a:normAutofit/>
          </a:bodyPr>
          <a:lstStyle/>
          <a:p>
            <a:pPr>
              <a:buNone/>
            </a:pPr>
            <a:r>
              <a:rPr lang="en-US" sz="2800" dirty="0" smtClean="0"/>
              <a:t>       </a:t>
            </a:r>
            <a:r>
              <a:rPr lang="en-US" sz="2800" dirty="0" smtClean="0">
                <a:solidFill>
                  <a:srgbClr val="7030A0"/>
                </a:solidFill>
              </a:rPr>
              <a:t>went abroad before it’s completion.</a:t>
            </a:r>
          </a:p>
          <a:p>
            <a:pPr>
              <a:buNone/>
            </a:pPr>
            <a:r>
              <a:rPr lang="en-US" sz="2800" dirty="0" smtClean="0">
                <a:solidFill>
                  <a:srgbClr val="7030A0"/>
                </a:solidFill>
              </a:rPr>
              <a:t>            Dr.Ad. Lippe has contributed two annotated copies and many suggestions.</a:t>
            </a:r>
          </a:p>
          <a:p>
            <a:pPr>
              <a:buNone/>
            </a:pPr>
            <a:r>
              <a:rPr lang="en-US" sz="2800" dirty="0" smtClean="0">
                <a:solidFill>
                  <a:srgbClr val="7030A0"/>
                </a:solidFill>
              </a:rPr>
              <a:t>            The merit of this book is in it’s practical application of the principles of Dr.Hahnemann (i.e) law of similars.</a:t>
            </a:r>
          </a:p>
          <a:p>
            <a:pPr>
              <a:buNone/>
            </a:pPr>
            <a:r>
              <a:rPr lang="en-US" sz="2800" dirty="0" smtClean="0">
                <a:solidFill>
                  <a:srgbClr val="7030A0"/>
                </a:solidFill>
              </a:rPr>
              <a:t>              Editor Dr. W.T.Laird says the second edition demand recognition of new remedies. In this book he mentioned four classes of remedies.</a:t>
            </a:r>
          </a:p>
          <a:p>
            <a:pPr>
              <a:buNone/>
            </a:pPr>
            <a:r>
              <a:rPr lang="en-US" sz="2800" dirty="0" smtClean="0">
                <a:solidFill>
                  <a:srgbClr val="7030A0"/>
                </a:solidFill>
              </a:rPr>
              <a:t>              In the first place those medicines which has been thoroughly proved and repeatedly verified in clinical practice.</a:t>
            </a:r>
          </a:p>
          <a:p>
            <a:pPr>
              <a:buNone/>
            </a:pPr>
            <a:r>
              <a:rPr lang="en-US" sz="2800" dirty="0" smtClean="0">
                <a:solidFill>
                  <a:srgbClr val="7030A0"/>
                </a:solidFill>
              </a:rPr>
              <a:t>              The second consist of the drugs which has also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t>    </a:t>
            </a:r>
            <a:r>
              <a:rPr lang="en-US" sz="2800" dirty="0" smtClean="0">
                <a:solidFill>
                  <a:srgbClr val="7030A0"/>
                </a:solidFill>
              </a:rPr>
              <a:t>been well proved, but those symptoms as yet lack clinical confirmation.</a:t>
            </a:r>
          </a:p>
          <a:p>
            <a:pPr>
              <a:buNone/>
            </a:pPr>
            <a:r>
              <a:rPr lang="en-US" sz="2800" dirty="0" smtClean="0">
                <a:solidFill>
                  <a:srgbClr val="7030A0"/>
                </a:solidFill>
              </a:rPr>
              <a:t>             The third embraces the medicines which are posses only fragmentary and imperfect pathogenesis (i.e.) partially proved.</a:t>
            </a:r>
          </a:p>
          <a:p>
            <a:pPr>
              <a:buNone/>
            </a:pPr>
            <a:r>
              <a:rPr lang="en-US" sz="2800" dirty="0" smtClean="0">
                <a:solidFill>
                  <a:srgbClr val="7030A0"/>
                </a:solidFill>
              </a:rPr>
              <a:t>              The fourth division contains those remedies whose indications are derived solely ab us in morbis (i.e.) whose indications are derived from diseased individuals (clinical practice).</a:t>
            </a:r>
          </a:p>
          <a:p>
            <a:pPr>
              <a:buNone/>
            </a:pPr>
            <a:r>
              <a:rPr lang="en-US" sz="2800" dirty="0" smtClean="0">
                <a:solidFill>
                  <a:srgbClr val="7030A0"/>
                </a:solidFill>
              </a:rPr>
              <a:t>               Of the first and second class every remedy is plainly entitled to addition, of which enough is known, either of it’s stool or conditions or concomitants to distinguish it from any other remedy</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Many of the drugs in the third class are doubtlessly valuable, some of them have already been successfully used in practice. Unfortunately how ever at the present time the symptoms of the majority of the remedies are too few and too uncertain to render their selection easy.</a:t>
            </a:r>
          </a:p>
          <a:p>
            <a:pPr>
              <a:buNone/>
            </a:pPr>
            <a:r>
              <a:rPr lang="en-US" sz="2800" dirty="0" smtClean="0">
                <a:solidFill>
                  <a:srgbClr val="7030A0"/>
                </a:solidFill>
              </a:rPr>
              <a:t>             Remedies of the fourth class those having no basis, except empiricism – must be viewed with distrust and received with great caution.</a:t>
            </a:r>
          </a:p>
          <a:p>
            <a:pPr>
              <a:buNone/>
            </a:pPr>
            <a:r>
              <a:rPr lang="en-US" sz="2800" dirty="0" smtClean="0">
                <a:solidFill>
                  <a:srgbClr val="7030A0"/>
                </a:solidFill>
              </a:rPr>
              <a:t>             The second edition the same general plan has been followed as in the first edition, with the exception that the important symptoms are italicized while those which are especially characteristic are printed in block types.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800" dirty="0" smtClean="0">
                <a:solidFill>
                  <a:srgbClr val="7030A0"/>
                </a:solidFill>
              </a:rPr>
              <a:t>          The term “cholera infantum” has been retained  in many cases, which according to strict pathology, which would be more properly designated as entero – colitis and gastro enteric catarrh.</a:t>
            </a:r>
          </a:p>
          <a:p>
            <a:pPr>
              <a:buNone/>
            </a:pPr>
            <a:r>
              <a:rPr lang="en-US" sz="2800" dirty="0" smtClean="0">
                <a:solidFill>
                  <a:srgbClr val="7030A0"/>
                </a:solidFill>
              </a:rPr>
              <a:t>           The second edition contains over 100 pages more than the first. Thirty two (32) new remedies have been added, and old ones thoroughly revised, in some instances entirely rewritten.</a:t>
            </a:r>
          </a:p>
          <a:p>
            <a:pPr>
              <a:buNone/>
            </a:pPr>
            <a:r>
              <a:rPr lang="en-US" sz="2800" dirty="0" smtClean="0">
                <a:solidFill>
                  <a:srgbClr val="7030A0"/>
                </a:solidFill>
              </a:rPr>
              <a:t>            Numerous clinical symptoms have been incorporated with the book, but only those whose genuineness is attested by trust worthy observers or which the author has frequently verified in his own practice. Many others have been rejected on the ground of insufficient evidence.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dirty="0" smtClean="0">
                <a:solidFill>
                  <a:srgbClr val="7030A0"/>
                </a:solidFill>
              </a:rPr>
              <a:t>          </a:t>
            </a:r>
            <a:r>
              <a:rPr lang="en-US" sz="2800" dirty="0" smtClean="0">
                <a:solidFill>
                  <a:srgbClr val="7030A0"/>
                </a:solidFill>
              </a:rPr>
              <a:t>The author has gleaned valuable things from Homoeopathic literature, in order to make the book as accurate and complete as possible.</a:t>
            </a:r>
          </a:p>
          <a:p>
            <a:pPr>
              <a:buNone/>
            </a:pPr>
            <a:r>
              <a:rPr lang="en-US" sz="2800" dirty="0" smtClean="0">
                <a:solidFill>
                  <a:srgbClr val="7030A0"/>
                </a:solidFill>
              </a:rPr>
              <a:t>           Dr,W.P.Wesselhoeft and Dr.Ad.Lippe provided valuable notes and suggestions, prof. E.A.Farrington gave important information's and permitted to use very complete notes of his lectures on materia medica, Dr.F.F.Laird assist in the preparation of manuscript.</a:t>
            </a:r>
          </a:p>
          <a:p>
            <a:pPr>
              <a:buNone/>
            </a:pPr>
            <a:r>
              <a:rPr lang="en-US" sz="2800" b="1" dirty="0" smtClean="0">
                <a:solidFill>
                  <a:srgbClr val="7030A0"/>
                </a:solidFill>
              </a:rPr>
              <a:t>          The third edition : </a:t>
            </a:r>
            <a:r>
              <a:rPr lang="en-US" sz="2800" dirty="0" smtClean="0">
                <a:solidFill>
                  <a:srgbClr val="7030A0"/>
                </a:solidFill>
              </a:rPr>
              <a:t>The third edition was published in 1888. This has been most thoroughly revised making it as nearly complete as possible.</a:t>
            </a:r>
          </a:p>
          <a:p>
            <a:pPr>
              <a:buNone/>
            </a:pPr>
            <a:r>
              <a:rPr lang="en-US" sz="2800" dirty="0" smtClean="0">
                <a:solidFill>
                  <a:srgbClr val="7030A0"/>
                </a:solidFill>
              </a:rPr>
              <a:t>            Four remedies of little importance have omitted </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2404</Words>
  <Application>Microsoft Office PowerPoint</Application>
  <PresentationFormat>On-screen Show (4:3)</PresentationFormat>
  <Paragraphs>148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Adobe Garamond Pro</vt:lpstr>
      <vt:lpstr>Arial</vt:lpstr>
      <vt:lpstr>Arno Pro Smbd Display</vt:lpstr>
      <vt:lpstr>Calibri</vt:lpstr>
      <vt:lpstr>Office Theme</vt:lpstr>
      <vt:lpstr>BELL’S  DIARRHOEA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BELL’S  DIARRHOER</dc:title>
  <dc:creator>INTEL i3</dc:creator>
  <cp:lastModifiedBy>Lib Lab One</cp:lastModifiedBy>
  <cp:revision>80</cp:revision>
  <dcterms:created xsi:type="dcterms:W3CDTF">2018-11-04T21:45:33Z</dcterms:created>
  <dcterms:modified xsi:type="dcterms:W3CDTF">2019-12-31T03:39:58Z</dcterms:modified>
</cp:coreProperties>
</file>